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7" r:id="rId20"/>
    <p:sldId id="274" r:id="rId21"/>
    <p:sldId id="275" r:id="rId22"/>
    <p:sldId id="276"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5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FD4F59-7416-46A1-9F3C-5C6F5EC7F86E}" type="datetimeFigureOut">
              <a:rPr lang="en-US" smtClean="0"/>
              <a:pPr/>
              <a:t>24-11-2021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E72B26-CB69-4005-8C6E-F6024314539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E72B26-CB69-4005-8C6E-F6024314539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4D4DAAF2-D643-41C3-9DEA-1905536C4023}" type="datetimeFigureOut">
              <a:rPr lang="en-US" smtClean="0"/>
              <a:pPr/>
              <a:t>24-11-2021</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6C7038-A33A-488F-8268-5FB68E99479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4DAAF2-D643-41C3-9DEA-1905536C4023}" type="datetimeFigureOut">
              <a:rPr lang="en-US" smtClean="0"/>
              <a:pPr/>
              <a:t>24-11-2021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C7038-A33A-488F-8268-5FB68E9947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4DAAF2-D643-41C3-9DEA-1905536C4023}" type="datetimeFigureOut">
              <a:rPr lang="en-US" smtClean="0"/>
              <a:pPr/>
              <a:t>24-11-2021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C7038-A33A-488F-8268-5FB68E99479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4DAAF2-D643-41C3-9DEA-1905536C4023}" type="datetimeFigureOut">
              <a:rPr lang="en-US" smtClean="0"/>
              <a:pPr/>
              <a:t>24-11-2021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C7038-A33A-488F-8268-5FB68E99479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D4DAAF2-D643-41C3-9DEA-1905536C4023}" type="datetimeFigureOut">
              <a:rPr lang="en-US" smtClean="0"/>
              <a:pPr/>
              <a:t>24-11-2021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C7038-A33A-488F-8268-5FB68E99479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4DAAF2-D643-41C3-9DEA-1905536C4023}" type="datetimeFigureOut">
              <a:rPr lang="en-US" smtClean="0"/>
              <a:pPr/>
              <a:t>24-11-2021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6C7038-A33A-488F-8268-5FB68E99479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4D4DAAF2-D643-41C3-9DEA-1905536C4023}" type="datetimeFigureOut">
              <a:rPr lang="en-US" smtClean="0"/>
              <a:pPr/>
              <a:t>24-11-2021</a:t>
            </a:fld>
            <a:endParaRPr lang="en-US"/>
          </a:p>
        </p:txBody>
      </p:sp>
      <p:sp>
        <p:nvSpPr>
          <p:cNvPr id="27" name="Slide Number Placeholder 26"/>
          <p:cNvSpPr>
            <a:spLocks noGrp="1"/>
          </p:cNvSpPr>
          <p:nvPr>
            <p:ph type="sldNum" sz="quarter" idx="11"/>
          </p:nvPr>
        </p:nvSpPr>
        <p:spPr/>
        <p:txBody>
          <a:bodyPr rtlCol="0"/>
          <a:lstStyle/>
          <a:p>
            <a:fld id="{B66C7038-A33A-488F-8268-5FB68E994791}"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4D4DAAF2-D643-41C3-9DEA-1905536C4023}" type="datetimeFigureOut">
              <a:rPr lang="en-US" smtClean="0"/>
              <a:pPr/>
              <a:t>24-11-2021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66C7038-A33A-488F-8268-5FB68E99479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4DAAF2-D643-41C3-9DEA-1905536C4023}" type="datetimeFigureOut">
              <a:rPr lang="en-US" smtClean="0"/>
              <a:pPr/>
              <a:t>24-11-2021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6C7038-A33A-488F-8268-5FB68E99479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4DAAF2-D643-41C3-9DEA-1905536C4023}" type="datetimeFigureOut">
              <a:rPr lang="en-US" smtClean="0"/>
              <a:pPr/>
              <a:t>24-11-2021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6C7038-A33A-488F-8268-5FB68E99479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4DAAF2-D643-41C3-9DEA-1905536C4023}" type="datetimeFigureOut">
              <a:rPr lang="en-US" smtClean="0"/>
              <a:pPr/>
              <a:t>24-11-2021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6C7038-A33A-488F-8268-5FB68E99479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D4DAAF2-D643-41C3-9DEA-1905536C4023}" type="datetimeFigureOut">
              <a:rPr lang="en-US" smtClean="0"/>
              <a:pPr/>
              <a:t>24-11-2021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6C7038-A33A-488F-8268-5FB68E99479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00109"/>
            <a:ext cx="7772400" cy="1143007"/>
          </a:xfrm>
        </p:spPr>
        <p:txBody>
          <a:bodyPr>
            <a:normAutofit fontScale="90000"/>
          </a:bodyPr>
          <a:lstStyle/>
          <a:p>
            <a:r>
              <a:rPr lang="en-IN" dirty="0" smtClean="0"/>
              <a:t>FOETAL TO NEONATAL CIRCULATORY TRANSITION</a:t>
            </a:r>
            <a:endParaRPr lang="en-US" dirty="0"/>
          </a:p>
        </p:txBody>
      </p:sp>
      <p:sp>
        <p:nvSpPr>
          <p:cNvPr id="3" name="Subtitle 2"/>
          <p:cNvSpPr>
            <a:spLocks noGrp="1"/>
          </p:cNvSpPr>
          <p:nvPr>
            <p:ph type="subTitle" idx="1"/>
          </p:nvPr>
        </p:nvSpPr>
        <p:spPr/>
        <p:txBody>
          <a:bodyPr>
            <a:normAutofit fontScale="92500"/>
          </a:bodyPr>
          <a:lstStyle/>
          <a:p>
            <a:r>
              <a:rPr lang="en-IN" dirty="0" smtClean="0"/>
              <a:t>                        </a:t>
            </a:r>
            <a:r>
              <a:rPr lang="en-IN" dirty="0" smtClean="0"/>
              <a:t>         Presented </a:t>
            </a:r>
            <a:r>
              <a:rPr lang="en-IN" dirty="0" smtClean="0"/>
              <a:t>by</a:t>
            </a:r>
          </a:p>
          <a:p>
            <a:r>
              <a:rPr lang="en-IN" dirty="0" smtClean="0"/>
              <a:t>                             Dr. </a:t>
            </a:r>
            <a:r>
              <a:rPr lang="en-IN" dirty="0" err="1" smtClean="0"/>
              <a:t>Mahadevi</a:t>
            </a:r>
            <a:r>
              <a:rPr lang="en-IN" dirty="0" smtClean="0"/>
              <a:t> A.L</a:t>
            </a:r>
          </a:p>
          <a:p>
            <a:r>
              <a:rPr lang="en-IN" dirty="0" smtClean="0"/>
              <a:t>                              Assistant professor</a:t>
            </a:r>
          </a:p>
          <a:p>
            <a:r>
              <a:rPr lang="en-IN" dirty="0" smtClean="0"/>
              <a:t>                                Dept of paediatrics.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a:bodyPr>
          <a:lstStyle/>
          <a:p>
            <a:r>
              <a:rPr lang="en-US" b="1" dirty="0"/>
              <a:t>PHYSIOLOGY OF TRANSITION</a:t>
            </a:r>
            <a:br>
              <a:rPr lang="en-US" b="1" dirty="0"/>
            </a:br>
            <a:r>
              <a:rPr lang="en-US" b="1" dirty="0"/>
              <a:t>Cardiovascular changes</a:t>
            </a:r>
          </a:p>
          <a:p>
            <a:r>
              <a:rPr lang="en-US" dirty="0"/>
              <a:t>Fetal circulation is characterized by the presence of three shunts, the </a:t>
            </a:r>
            <a:r>
              <a:rPr lang="en-US" dirty="0" err="1"/>
              <a:t>ductus</a:t>
            </a:r>
            <a:r>
              <a:rPr lang="en-US" dirty="0"/>
              <a:t> </a:t>
            </a:r>
            <a:r>
              <a:rPr lang="en-US" dirty="0" err="1"/>
              <a:t>venosus</a:t>
            </a:r>
            <a:r>
              <a:rPr lang="en-US" dirty="0"/>
              <a:t>, </a:t>
            </a:r>
            <a:r>
              <a:rPr lang="en-US" dirty="0" err="1"/>
              <a:t>ductus</a:t>
            </a:r>
            <a:r>
              <a:rPr lang="en-US" dirty="0"/>
              <a:t> </a:t>
            </a:r>
            <a:r>
              <a:rPr lang="en-US" dirty="0" err="1"/>
              <a:t>arteriosus</a:t>
            </a:r>
            <a:r>
              <a:rPr lang="en-US" dirty="0"/>
              <a:t> and foramen </a:t>
            </a:r>
            <a:r>
              <a:rPr lang="en-US" dirty="0" err="1"/>
              <a:t>ovale</a:t>
            </a:r>
            <a:r>
              <a:rPr lang="en-US" dirty="0"/>
              <a:t>, as well as high pulmonary vascular resistance (PVR) resulting from the relative hypoxic pulmonary environment (</a:t>
            </a:r>
            <a:r>
              <a:rPr lang="en-US" i="1" dirty="0"/>
              <a:t>p</a:t>
            </a:r>
            <a:r>
              <a:rPr lang="en-US" dirty="0"/>
              <a:t>O</a:t>
            </a:r>
            <a:r>
              <a:rPr lang="en-US" baseline="-25000" dirty="0"/>
              <a:t>2</a:t>
            </a:r>
            <a:r>
              <a:rPr lang="en-US" dirty="0"/>
              <a:t> 17-19 mmHg) and low systemic vascular resistance (SVR) </a:t>
            </a:r>
            <a:r>
              <a:rPr lang="en-US" dirty="0" smtClean="0"/>
              <a:t>.</a:t>
            </a:r>
            <a:r>
              <a:rPr lang="en-US" dirty="0"/>
              <a:t> </a:t>
            </a:r>
          </a:p>
          <a:p>
            <a:r>
              <a:rPr lang="en-US" dirty="0"/>
              <a:t>To fully appreciate the hemodynamic changes which occur after birth, a review of fetal circulation is </a:t>
            </a:r>
            <a:r>
              <a:rPr lang="en-US" dirty="0" smtClean="0"/>
              <a:t>necessary.</a:t>
            </a: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s://acutecaretesting.org/-/media/acutecaretesting/articles/5f2ecdef-ee33-459d-b62f-0be3ae0515df.jpg?w=400&amp;h=529&amp;as=1"/>
          <p:cNvPicPr>
            <a:picLocks noChangeAspect="1" noChangeArrowheads="1"/>
          </p:cNvPicPr>
          <p:nvPr/>
        </p:nvPicPr>
        <p:blipFill>
          <a:blip r:embed="rId2"/>
          <a:srcRect/>
          <a:stretch>
            <a:fillRect/>
          </a:stretch>
        </p:blipFill>
        <p:spPr bwMode="auto">
          <a:xfrm>
            <a:off x="155574" y="0"/>
            <a:ext cx="8488392" cy="6858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92500" lnSpcReduction="20000"/>
          </a:bodyPr>
          <a:lstStyle/>
          <a:p>
            <a:r>
              <a:rPr lang="en-US" i="1" dirty="0"/>
              <a:t>In </a:t>
            </a:r>
            <a:r>
              <a:rPr lang="en-US" i="1" dirty="0" err="1"/>
              <a:t>utero</a:t>
            </a:r>
            <a:r>
              <a:rPr lang="en-US" dirty="0"/>
              <a:t>, oxygenated blood is delivered from the placenta to the fetus through the umbilical vein and into the liver. </a:t>
            </a:r>
          </a:p>
          <a:p>
            <a:r>
              <a:rPr lang="en-US" dirty="0"/>
              <a:t>Some of this blood </a:t>
            </a:r>
            <a:r>
              <a:rPr lang="en-US" dirty="0" err="1"/>
              <a:t>perfuses</a:t>
            </a:r>
            <a:r>
              <a:rPr lang="en-US" dirty="0"/>
              <a:t> the liver, while the rest of the blood bypasses the hepatic system through the first fetal shunt, the </a:t>
            </a:r>
            <a:r>
              <a:rPr lang="en-US" dirty="0" err="1"/>
              <a:t>ductus</a:t>
            </a:r>
            <a:r>
              <a:rPr lang="en-US" dirty="0"/>
              <a:t> </a:t>
            </a:r>
            <a:r>
              <a:rPr lang="en-US" dirty="0" err="1"/>
              <a:t>venosus</a:t>
            </a:r>
            <a:r>
              <a:rPr lang="en-US" dirty="0"/>
              <a:t>, which forms a connection between the umbilical vein and the inferior vena cava (IVC). </a:t>
            </a:r>
          </a:p>
          <a:p>
            <a:r>
              <a:rPr lang="en-US" dirty="0"/>
              <a:t>The percentage of blood directed towards the liver increases with increasing gestational age with about 80 % entering the liver by 32 weeks' gestation [3,14,15].</a:t>
            </a:r>
          </a:p>
          <a:p>
            <a:r>
              <a:rPr lang="en-US" dirty="0"/>
              <a:t>In the IVC oxygenated blood from the </a:t>
            </a:r>
            <a:r>
              <a:rPr lang="en-US" dirty="0" err="1"/>
              <a:t>ductus</a:t>
            </a:r>
            <a:r>
              <a:rPr lang="en-US" dirty="0"/>
              <a:t> </a:t>
            </a:r>
            <a:r>
              <a:rPr lang="en-US" dirty="0" err="1"/>
              <a:t>venosus</a:t>
            </a:r>
            <a:r>
              <a:rPr lang="en-US" dirty="0"/>
              <a:t> mixes with </a:t>
            </a:r>
            <a:r>
              <a:rPr lang="en-US" dirty="0" err="1"/>
              <a:t>unoxygenated</a:t>
            </a:r>
            <a:r>
              <a:rPr lang="en-US" dirty="0"/>
              <a:t> blood from the lower body although the oxygenated blood, which has a higher level of kinetic energy, tends to remain in a relatively separate </a:t>
            </a:r>
            <a:r>
              <a:rPr lang="en-US" dirty="0" smtClean="0"/>
              <a:t>stream.</a:t>
            </a:r>
            <a:r>
              <a:rPr lang="en-US" dirty="0"/>
              <a:t>  </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92500" lnSpcReduction="10000"/>
          </a:bodyPr>
          <a:lstStyle/>
          <a:p>
            <a:r>
              <a:rPr lang="en-US" dirty="0"/>
              <a:t>When the stream of oxygenated blood enters the right atrium, about 50-60 % is directed through the foramen </a:t>
            </a:r>
            <a:r>
              <a:rPr lang="en-US" dirty="0" err="1"/>
              <a:t>ovale</a:t>
            </a:r>
            <a:r>
              <a:rPr lang="en-US" dirty="0"/>
              <a:t> to the left atrium by the </a:t>
            </a:r>
            <a:r>
              <a:rPr lang="en-US" dirty="0" err="1"/>
              <a:t>Eustatian</a:t>
            </a:r>
            <a:r>
              <a:rPr lang="en-US" dirty="0"/>
              <a:t> valve (a flap of tissue at the IVC right-atrium junction) </a:t>
            </a:r>
            <a:r>
              <a:rPr lang="en-US" dirty="0" smtClean="0"/>
              <a:t>.</a:t>
            </a:r>
            <a:r>
              <a:rPr lang="en-US" dirty="0"/>
              <a:t> </a:t>
            </a:r>
          </a:p>
          <a:p>
            <a:r>
              <a:rPr lang="en-US" dirty="0"/>
              <a:t>The foramen </a:t>
            </a:r>
            <a:r>
              <a:rPr lang="en-US" dirty="0" err="1"/>
              <a:t>ovale</a:t>
            </a:r>
            <a:r>
              <a:rPr lang="en-US" dirty="0"/>
              <a:t> is also a </a:t>
            </a:r>
            <a:r>
              <a:rPr lang="en-US" dirty="0" err="1"/>
              <a:t>flaplike</a:t>
            </a:r>
            <a:r>
              <a:rPr lang="en-US" dirty="0"/>
              <a:t> structure between the right and left atria that acts like a one-way valve. Blood flows across the foramen </a:t>
            </a:r>
            <a:r>
              <a:rPr lang="en-US" dirty="0" err="1"/>
              <a:t>ovale</a:t>
            </a:r>
            <a:r>
              <a:rPr lang="en-US" dirty="0"/>
              <a:t> because high pulmonary vascular resistance maintains pressure in the right atrium at a level greater than that of the left atrium.</a:t>
            </a:r>
          </a:p>
          <a:p>
            <a:r>
              <a:rPr lang="en-US" dirty="0"/>
              <a:t>The superior vena cava drains deoxygenated blood from the head and upper extremities into the right atrium, where it mixes with oxygenated blood from the placenta</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fontScale="85000" lnSpcReduction="10000"/>
          </a:bodyPr>
          <a:lstStyle/>
          <a:p>
            <a:r>
              <a:rPr lang="en-US" dirty="0"/>
              <a:t>This blood enters the right ventricle and pulmonary artery where, again, increased resistance in the pulmonary vessels causes 90 % of this blood to be shunted across the </a:t>
            </a:r>
            <a:r>
              <a:rPr lang="en-US" dirty="0" err="1"/>
              <a:t>ductus</a:t>
            </a:r>
            <a:r>
              <a:rPr lang="en-US" dirty="0"/>
              <a:t> </a:t>
            </a:r>
            <a:r>
              <a:rPr lang="en-US" dirty="0" err="1"/>
              <a:t>arteriosus</a:t>
            </a:r>
            <a:r>
              <a:rPr lang="en-US" dirty="0"/>
              <a:t> and into the aorta. This mixture of oxygenated and deoxygenated blood continues through the descending aorta and eventually drains back to the placenta through the umbilical arteries. </a:t>
            </a:r>
          </a:p>
          <a:p>
            <a:r>
              <a:rPr lang="en-US" dirty="0"/>
              <a:t>The remaining 10 % the blood coming from the right ventricle </a:t>
            </a:r>
            <a:r>
              <a:rPr lang="en-US" dirty="0" err="1"/>
              <a:t>perfuses</a:t>
            </a:r>
            <a:r>
              <a:rPr lang="en-US" dirty="0"/>
              <a:t> the lung tissue to meet metabolic needs. The blood that actually reaches the lungs represents about 8 % of the fetal cardiac output [10,4]. After 30 weeks of gestation the amount of blood </a:t>
            </a:r>
            <a:r>
              <a:rPr lang="en-US" dirty="0" err="1"/>
              <a:t>perfusing</a:t>
            </a:r>
            <a:r>
              <a:rPr lang="en-US" dirty="0"/>
              <a:t> the lungs gradually increases in preparation for birth </a:t>
            </a:r>
            <a:r>
              <a:rPr lang="en-US" dirty="0" smtClean="0"/>
              <a:t>.</a:t>
            </a:r>
            <a:endParaRPr lang="en-US" dirty="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72230"/>
          </a:xfrm>
        </p:spPr>
        <p:txBody>
          <a:bodyPr>
            <a:normAutofit fontScale="92500"/>
          </a:bodyPr>
          <a:lstStyle/>
          <a:p>
            <a:r>
              <a:rPr lang="en-US" dirty="0"/>
              <a:t>During fetal life, the placenta is an organ of low vascular resistance. Clamping the umbilical cord at birth eliminates the placenta as a reservoir for blood, causing a rise in blood pressure and SVR.</a:t>
            </a:r>
          </a:p>
          <a:p>
            <a:r>
              <a:rPr lang="en-US" dirty="0"/>
              <a:t>As oxygen enters the lungs, the pulmonary vascular bed dilates, increasing blood flow to the lungs and causing pressure in the right atrium to fall. The increased pulmonary venous return to the left atrium and less blood flow into the right atrium cause the left </a:t>
            </a:r>
            <a:r>
              <a:rPr lang="en-US" dirty="0" err="1"/>
              <a:t>atrial</a:t>
            </a:r>
            <a:r>
              <a:rPr lang="en-US" dirty="0"/>
              <a:t> pressure to exceed the pressure in the right atrium, resulting in functional closure of the foramen </a:t>
            </a:r>
            <a:r>
              <a:rPr lang="en-US" dirty="0" err="1" smtClean="0"/>
              <a:t>ovale</a:t>
            </a:r>
            <a:r>
              <a:rPr lang="en-US" dirty="0" smtClean="0"/>
              <a:t>.</a:t>
            </a:r>
            <a:r>
              <a:rPr lang="en-US" dirty="0"/>
              <a:t> </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92500" lnSpcReduction="10000"/>
          </a:bodyPr>
          <a:lstStyle/>
          <a:p>
            <a:r>
              <a:rPr lang="en-US" dirty="0"/>
              <a:t>After closure, blood is directed from the right atrium to the right ventricle and on to the lungs rather than through the foramen </a:t>
            </a:r>
            <a:r>
              <a:rPr lang="en-US" dirty="0" err="1"/>
              <a:t>ovale</a:t>
            </a:r>
            <a:r>
              <a:rPr lang="en-US" dirty="0"/>
              <a:t>.</a:t>
            </a:r>
          </a:p>
          <a:p>
            <a:r>
              <a:rPr lang="en-US" dirty="0"/>
              <a:t>Shunting of blood from the pulmonary artery through the </a:t>
            </a:r>
            <a:r>
              <a:rPr lang="en-US" dirty="0" err="1"/>
              <a:t>ductus</a:t>
            </a:r>
            <a:r>
              <a:rPr lang="en-US" dirty="0"/>
              <a:t> </a:t>
            </a:r>
            <a:r>
              <a:rPr lang="en-US" dirty="0" err="1"/>
              <a:t>arteriosus</a:t>
            </a:r>
            <a:r>
              <a:rPr lang="en-US" dirty="0"/>
              <a:t> to the aorta occurs as a result of high PVR. After birth, SVR rises and PVR falls, causing a reversal of blood flow through the </a:t>
            </a:r>
            <a:r>
              <a:rPr lang="en-US" dirty="0" err="1"/>
              <a:t>ductus</a:t>
            </a:r>
            <a:r>
              <a:rPr lang="en-US" dirty="0"/>
              <a:t> and an 8-10 fold increase in pulmonary blood flow </a:t>
            </a:r>
            <a:r>
              <a:rPr lang="en-US" dirty="0" smtClean="0"/>
              <a:t>.</a:t>
            </a:r>
            <a:r>
              <a:rPr lang="en-US" dirty="0"/>
              <a:t> </a:t>
            </a:r>
          </a:p>
          <a:p>
            <a:r>
              <a:rPr lang="en-US" i="1" dirty="0"/>
              <a:t>In </a:t>
            </a:r>
            <a:r>
              <a:rPr lang="en-US" i="1" dirty="0" err="1"/>
              <a:t>utero</a:t>
            </a:r>
            <a:r>
              <a:rPr lang="en-US" dirty="0"/>
              <a:t>, patency of the </a:t>
            </a:r>
            <a:r>
              <a:rPr lang="en-US" dirty="0" err="1"/>
              <a:t>ductus</a:t>
            </a:r>
            <a:r>
              <a:rPr lang="en-US" dirty="0"/>
              <a:t> </a:t>
            </a:r>
            <a:r>
              <a:rPr lang="en-US" dirty="0" err="1"/>
              <a:t>arteriosus</a:t>
            </a:r>
            <a:r>
              <a:rPr lang="en-US" dirty="0"/>
              <a:t> is maintained by high levels of prostaglandins and the low fetal </a:t>
            </a:r>
            <a:r>
              <a:rPr lang="en-US" i="1" dirty="0"/>
              <a:t>p</a:t>
            </a:r>
            <a:r>
              <a:rPr lang="en-US" dirty="0"/>
              <a:t>O</a:t>
            </a:r>
            <a:r>
              <a:rPr lang="en-US" baseline="-25000" dirty="0"/>
              <a:t>2</a:t>
            </a:r>
            <a:r>
              <a:rPr lang="en-US" dirty="0"/>
              <a:t>. Prostaglandins are secreted by the placenta and metabolized in the lungs. </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normAutofit/>
          </a:bodyPr>
          <a:lstStyle/>
          <a:p>
            <a:r>
              <a:rPr lang="en-US" dirty="0"/>
              <a:t>Smaller volumes of blood passing through the fetal lungs result in elevated circulating prostaglandin levels which fall after birth as more blood flows to the </a:t>
            </a:r>
            <a:r>
              <a:rPr lang="en-US" dirty="0" smtClean="0"/>
              <a:t>lungs. </a:t>
            </a:r>
            <a:r>
              <a:rPr lang="en-US" dirty="0"/>
              <a:t>The major contributing factor to closure of the </a:t>
            </a:r>
            <a:r>
              <a:rPr lang="en-US" dirty="0" err="1"/>
              <a:t>ductus</a:t>
            </a:r>
            <a:r>
              <a:rPr lang="en-US" dirty="0"/>
              <a:t> </a:t>
            </a:r>
            <a:r>
              <a:rPr lang="en-US" dirty="0" err="1"/>
              <a:t>arteriosus</a:t>
            </a:r>
            <a:r>
              <a:rPr lang="en-US" dirty="0"/>
              <a:t> is sensitivity to rising arterial oxygen concentrations in the blood </a:t>
            </a:r>
            <a:r>
              <a:rPr lang="en-US" dirty="0" smtClean="0"/>
              <a:t>. </a:t>
            </a:r>
            <a:r>
              <a:rPr lang="en-US" dirty="0"/>
              <a:t>As the </a:t>
            </a:r>
            <a:r>
              <a:rPr lang="en-US" i="1" dirty="0"/>
              <a:t>p</a:t>
            </a:r>
            <a:r>
              <a:rPr lang="en-US" dirty="0"/>
              <a:t>O</a:t>
            </a:r>
            <a:r>
              <a:rPr lang="en-US" baseline="-25000" dirty="0"/>
              <a:t>2</a:t>
            </a:r>
            <a:r>
              <a:rPr lang="en-US" dirty="0"/>
              <a:t>(</a:t>
            </a:r>
            <a:r>
              <a:rPr lang="en-US" dirty="0" err="1"/>
              <a:t>aB</a:t>
            </a:r>
            <a:r>
              <a:rPr lang="en-US" dirty="0"/>
              <a:t>) level increases after birth, the </a:t>
            </a:r>
            <a:r>
              <a:rPr lang="en-US" dirty="0" err="1"/>
              <a:t>ductus</a:t>
            </a:r>
            <a:r>
              <a:rPr lang="en-US" dirty="0"/>
              <a:t> </a:t>
            </a:r>
            <a:r>
              <a:rPr lang="en-US" dirty="0" err="1"/>
              <a:t>arteriosus</a:t>
            </a:r>
            <a:r>
              <a:rPr lang="en-US" dirty="0"/>
              <a:t> begins to constrict. </a:t>
            </a:r>
          </a:p>
          <a:p>
            <a:r>
              <a:rPr lang="en-US" dirty="0"/>
              <a:t>Removal of the placenta decreases prostaglandin levels, further influencing closure </a:t>
            </a:r>
            <a:r>
              <a:rPr lang="en-US" dirty="0" smtClean="0"/>
              <a:t>.</a:t>
            </a:r>
            <a:endParaRPr lang="en-US" dirty="0"/>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92500" lnSpcReduction="20000"/>
          </a:bodyPr>
          <a:lstStyle/>
          <a:p>
            <a:r>
              <a:rPr lang="en-US" dirty="0"/>
              <a:t>Constriction of the </a:t>
            </a:r>
            <a:r>
              <a:rPr lang="en-US" dirty="0" err="1"/>
              <a:t>ductus</a:t>
            </a:r>
            <a:r>
              <a:rPr lang="en-US" dirty="0"/>
              <a:t> </a:t>
            </a:r>
            <a:r>
              <a:rPr lang="en-US" dirty="0" err="1"/>
              <a:t>arteriosus</a:t>
            </a:r>
            <a:r>
              <a:rPr lang="en-US" dirty="0"/>
              <a:t> is a gradual process, permitting bidirectional shunting of blood after birth. PVR may be higher than the SVR, allowing some degree of right-to-left shunting, until the SVR rises above PVR and blood flow is directed left to right. </a:t>
            </a:r>
          </a:p>
          <a:p>
            <a:r>
              <a:rPr lang="en-US" dirty="0"/>
              <a:t>Most neonates have a patent </a:t>
            </a:r>
            <a:r>
              <a:rPr lang="en-US" dirty="0" err="1"/>
              <a:t>ductus</a:t>
            </a:r>
            <a:r>
              <a:rPr lang="en-US" dirty="0"/>
              <a:t> </a:t>
            </a:r>
            <a:r>
              <a:rPr lang="en-US" dirty="0" err="1"/>
              <a:t>arteriosus</a:t>
            </a:r>
            <a:r>
              <a:rPr lang="en-US" dirty="0"/>
              <a:t> in the first 8 hours of life with spontaneous closure occurring in 42 % at 24 hours of age, in 90 % at 48 hours of age and in almost all infants at 96 hours </a:t>
            </a:r>
            <a:r>
              <a:rPr lang="en-US" dirty="0" smtClean="0"/>
              <a:t>.</a:t>
            </a:r>
            <a:r>
              <a:rPr lang="en-US" dirty="0"/>
              <a:t> </a:t>
            </a:r>
          </a:p>
          <a:p>
            <a:r>
              <a:rPr lang="en-US" dirty="0"/>
              <a:t>Permanent anatomic closure of the </a:t>
            </a:r>
            <a:r>
              <a:rPr lang="en-US" dirty="0" err="1"/>
              <a:t>ductus</a:t>
            </a:r>
            <a:r>
              <a:rPr lang="en-US" dirty="0"/>
              <a:t> </a:t>
            </a:r>
            <a:r>
              <a:rPr lang="en-US" dirty="0" err="1"/>
              <a:t>arteriosus</a:t>
            </a:r>
            <a:r>
              <a:rPr lang="en-US" dirty="0"/>
              <a:t> occurs within 3 weeks to 3 months after birth.</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643710"/>
          </a:xfrm>
        </p:spPr>
        <p:txBody>
          <a:bodyPr>
            <a:normAutofit/>
          </a:bodyPr>
          <a:lstStyle/>
          <a:p>
            <a:r>
              <a:rPr lang="en-US" dirty="0"/>
              <a:t>Prior to birth the pulmonary blood vessels have a thick layer of smooth muscle, which plays a key role in pulmonary vasoconstriction. After birth this muscle layer becomes less sensitive to changes in oxygenation and begins to thin, a process which continues for 6-8 weeks </a:t>
            </a:r>
            <a:r>
              <a:rPr lang="en-US" dirty="0" smtClean="0"/>
              <a:t>.</a:t>
            </a:r>
            <a:r>
              <a:rPr lang="en-US" dirty="0"/>
              <a:t> </a:t>
            </a:r>
          </a:p>
          <a:p>
            <a:r>
              <a:rPr lang="en-US" dirty="0"/>
              <a:t>Any clinical situation that causes hypoxia, with pulmonary vasoconstriction and subsequent increased PVR, potentiates right-to-left shunting across the </a:t>
            </a:r>
            <a:r>
              <a:rPr lang="en-US" dirty="0" err="1"/>
              <a:t>ductus</a:t>
            </a:r>
            <a:r>
              <a:rPr lang="en-US" dirty="0"/>
              <a:t> </a:t>
            </a:r>
            <a:r>
              <a:rPr lang="en-US" dirty="0" err="1"/>
              <a:t>arteriosus</a:t>
            </a:r>
            <a:r>
              <a:rPr lang="en-US" dirty="0"/>
              <a:t> and foramen </a:t>
            </a:r>
            <a:r>
              <a:rPr lang="en-US" dirty="0" err="1"/>
              <a:t>ovale</a:t>
            </a:r>
            <a:r>
              <a:rPr lang="en-US" dirty="0"/>
              <a:t> </a:t>
            </a:r>
            <a:r>
              <a:rPr lang="en-US" dirty="0" smtClean="0"/>
              <a:t>.</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686800" cy="5697559"/>
          </a:xfrm>
        </p:spPr>
        <p:txBody>
          <a:bodyPr>
            <a:normAutofit fontScale="92500" lnSpcReduction="10000"/>
          </a:bodyPr>
          <a:lstStyle/>
          <a:p>
            <a:r>
              <a:rPr lang="en-US" b="1" dirty="0"/>
              <a:t>How does the fetal circulatory system work?</a:t>
            </a:r>
          </a:p>
          <a:p>
            <a:r>
              <a:rPr lang="en-US" dirty="0"/>
              <a:t>During pregnancy, the unborn baby (fetus) depends on its mother for nourishment and oxygen. Since the fetus doesn’t breathe air, his or her blood circulates differently than it does after birth:</a:t>
            </a:r>
          </a:p>
          <a:p>
            <a:r>
              <a:rPr lang="en-US" dirty="0"/>
              <a:t>The placenta is the organ that develops and implants in the mother's womb (uterus) during pregnancy. The unborn baby is connected to the placenta by the umbilical cord. </a:t>
            </a:r>
          </a:p>
          <a:p>
            <a:r>
              <a:rPr lang="en-US" dirty="0"/>
              <a:t>All the necessary nutrition, oxygen, and life support from the mother’s blood goes through the placenta and to the baby through blood vessels in the umbilical cord</a:t>
            </a:r>
            <a:r>
              <a:rPr lang="en-US" dirty="0" smtClean="0"/>
              <a:t>.</a:t>
            </a:r>
          </a:p>
          <a:p>
            <a:pPr>
              <a:buNone/>
            </a:pPr>
            <a:r>
              <a:rPr lang="en-US" dirty="0" smtClean="0"/>
              <a:t>   </a:t>
            </a:r>
            <a:r>
              <a:rPr lang="en-US" dirty="0"/>
              <a:t> </a:t>
            </a:r>
            <a:r>
              <a:rPr lang="en-US" dirty="0" smtClean="0"/>
              <a:t> Waste </a:t>
            </a:r>
            <a:r>
              <a:rPr lang="en-US" dirty="0"/>
              <a:t>products and carbon dioxide from the baby are sent back through the umbilical cord blood vessels and placenta to the mother's circulation to be eliminated.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15106"/>
          </a:xfrm>
        </p:spPr>
        <p:txBody>
          <a:bodyPr/>
          <a:lstStyle/>
          <a:p>
            <a:r>
              <a:rPr lang="en-US" dirty="0" smtClean="0"/>
              <a:t>When the umbilical cord is clamped, blood flow through the umbilical vein to the </a:t>
            </a:r>
            <a:r>
              <a:rPr lang="en-US" dirty="0" err="1" smtClean="0"/>
              <a:t>ductus</a:t>
            </a:r>
            <a:r>
              <a:rPr lang="en-US" dirty="0" smtClean="0"/>
              <a:t> </a:t>
            </a:r>
            <a:r>
              <a:rPr lang="en-US" dirty="0" err="1" smtClean="0"/>
              <a:t>venosus</a:t>
            </a:r>
            <a:r>
              <a:rPr lang="en-US" dirty="0" smtClean="0"/>
              <a:t> ceases. Systemic venous blood flow is then directed through the portal system for hepatic circulation. Umbilical vessels constrict, with functional closure occurring immediately. Fibrous infiltration leads to anatomic closure in the first week of life in term infants.</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85000" lnSpcReduction="20000"/>
          </a:bodyPr>
          <a:lstStyle/>
          <a:p>
            <a:r>
              <a:rPr lang="en-US" b="1" dirty="0"/>
              <a:t>Respiratory adaptations</a:t>
            </a:r>
          </a:p>
          <a:p>
            <a:r>
              <a:rPr lang="en-US" dirty="0"/>
              <a:t>At birth the clamping of the umbilical cord signals the end of the flow of oxygenated blood from the placenta. To establish effective ventilation and tissue oxygenation, the neonate must clear the lungs of fetal lung fluid, establish a regular pattern of breathing and match pulmonary perfusion to ventilation. </a:t>
            </a:r>
          </a:p>
          <a:p>
            <a:r>
              <a:rPr lang="en-US" dirty="0"/>
              <a:t>Other factors, including pulmonary blood flow, surfactant production and respiratory musculature also influence respiratory adaptation to </a:t>
            </a:r>
            <a:r>
              <a:rPr lang="en-US" dirty="0" err="1"/>
              <a:t>extrauterine</a:t>
            </a:r>
            <a:r>
              <a:rPr lang="en-US" dirty="0"/>
              <a:t> life.</a:t>
            </a:r>
          </a:p>
          <a:p>
            <a:r>
              <a:rPr lang="en-US" i="1" dirty="0"/>
              <a:t>In </a:t>
            </a:r>
            <a:r>
              <a:rPr lang="en-US" i="1" dirty="0" err="1"/>
              <a:t>utero</a:t>
            </a:r>
            <a:r>
              <a:rPr lang="en-US" dirty="0"/>
              <a:t>, the lung epithelium secretes fluid, a process which is essential to the normal growth and development of the alveoli </a:t>
            </a:r>
            <a:r>
              <a:rPr lang="en-US" dirty="0" smtClean="0"/>
              <a:t>. </a:t>
            </a:r>
            <a:r>
              <a:rPr lang="en-US" dirty="0"/>
              <a:t>Toward the end of gestation, the production of lung fluid gradually diminishes and absorption of fluid begins.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500834"/>
          </a:xfrm>
        </p:spPr>
        <p:txBody>
          <a:bodyPr>
            <a:normAutofit/>
          </a:bodyPr>
          <a:lstStyle/>
          <a:p>
            <a:r>
              <a:rPr lang="en-US" dirty="0"/>
              <a:t>The catecholamine surge that occurs just before the onset of labor has also been shown to correspond to a more rapid drop in fetal lung fluid </a:t>
            </a:r>
            <a:r>
              <a:rPr lang="en-US" dirty="0" smtClean="0"/>
              <a:t>levels. </a:t>
            </a:r>
            <a:r>
              <a:rPr lang="en-US" dirty="0"/>
              <a:t>Those infants who do not experience labor, such as those born by elective cesarean section, are more likely to have residual fluid in the lungs and develop Transient </a:t>
            </a:r>
            <a:r>
              <a:rPr lang="en-US" dirty="0" err="1"/>
              <a:t>Tachypnea</a:t>
            </a:r>
            <a:r>
              <a:rPr lang="en-US" dirty="0"/>
              <a:t> of the Newborn (TTN) because of lower levels of serum </a:t>
            </a:r>
            <a:r>
              <a:rPr lang="en-US" dirty="0" smtClean="0"/>
              <a:t>catecholamine.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643710"/>
          </a:xfrm>
        </p:spPr>
        <p:txBody>
          <a:bodyPr>
            <a:normAutofit/>
          </a:bodyPr>
          <a:lstStyle/>
          <a:p>
            <a:r>
              <a:rPr lang="en-US" dirty="0"/>
              <a:t>Initiation of breathing is a complex process that involves the interplay of biochemical, neural and mechanical factors, some of which have yet to be clearly </a:t>
            </a:r>
            <a:r>
              <a:rPr lang="en-US" dirty="0" smtClean="0"/>
              <a:t>identified.</a:t>
            </a:r>
            <a:r>
              <a:rPr lang="en-US" dirty="0"/>
              <a:t> </a:t>
            </a:r>
          </a:p>
          <a:p>
            <a:r>
              <a:rPr lang="en-US" dirty="0"/>
              <a:t>A number of factors have been implicated in the initiation of </a:t>
            </a:r>
            <a:r>
              <a:rPr lang="en-US" dirty="0" smtClean="0"/>
              <a:t>postnatal </a:t>
            </a:r>
            <a:r>
              <a:rPr lang="en-US" dirty="0"/>
              <a:t>breathing: decreased oxygen concentration, increased carbon dioxide concentration and a decrease in pH, all of which may stimulate fetal aortic and carotid </a:t>
            </a:r>
            <a:r>
              <a:rPr lang="en-US" dirty="0" err="1"/>
              <a:t>chemoreceptors</a:t>
            </a:r>
            <a:r>
              <a:rPr lang="en-US" dirty="0"/>
              <a:t>, triggering the respiratory center in the medulla to initiate respiration. </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4290"/>
            <a:ext cx="9144000" cy="6643710"/>
          </a:xfrm>
        </p:spPr>
        <p:txBody>
          <a:bodyPr>
            <a:normAutofit lnSpcReduction="10000"/>
          </a:bodyPr>
          <a:lstStyle/>
          <a:p>
            <a:r>
              <a:rPr lang="en-US" dirty="0"/>
              <a:t>Some researchers have questioned the influence of these factors and suggest instead that factors secreted by the placenta may inhibit breathing, and that regular breathing is initiated with the clamping of the cord [1].</a:t>
            </a:r>
          </a:p>
          <a:p>
            <a:r>
              <a:rPr lang="en-US" dirty="0"/>
              <a:t>Mechanical compression of the chest creates negative pressure and drawing air into the lungs as the lungs re-expand. Further expansion and distribution of air throughout the alveoli occur when the newborn cries. </a:t>
            </a:r>
          </a:p>
          <a:p>
            <a:r>
              <a:rPr lang="en-US" dirty="0"/>
              <a:t>Crying creates a positive </a:t>
            </a:r>
            <a:r>
              <a:rPr lang="en-US" dirty="0" err="1"/>
              <a:t>intrathoracic</a:t>
            </a:r>
            <a:r>
              <a:rPr lang="en-US" dirty="0"/>
              <a:t> pressure that keeps alveoli open and forces the remaining fetal lung fluid into pulmonary capillaries and the lymphatic circulation.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None/>
            </a:pPr>
            <a:r>
              <a:rPr lang="en-US" b="1" dirty="0"/>
              <a:t>NORMAL TRANSITIONAL FINDINGS</a:t>
            </a:r>
          </a:p>
          <a:p>
            <a:r>
              <a:rPr lang="en-US" dirty="0"/>
              <a:t>Much of the work of transition is accomplished in the first 4-6 hours following delivery, while final completion of the cardiovascular changes may take up to 6 weeks </a:t>
            </a:r>
            <a:r>
              <a:rPr lang="en-US" dirty="0" smtClean="0"/>
              <a:t>.</a:t>
            </a:r>
            <a:r>
              <a:rPr lang="en-US" dirty="0"/>
              <a:t> </a:t>
            </a:r>
          </a:p>
          <a:p>
            <a:r>
              <a:rPr lang="en-US" dirty="0"/>
              <a:t>During the initial hours after birth, the majority of fetal lung fluid is reabsorbed, a normal functional residual capacity is established in the lungs and the cardiovascular system redistributes blood flow to the lungs and tissues. The infant moves through a fairly predicable series of events mediated by the sympathetic nervous system that results in changes in heart rate, respirations, gastrointestinal function and body temperature. </a:t>
            </a:r>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r>
              <a:rPr lang="en-US" dirty="0"/>
              <a:t>In a classic description still used today, Desmond and colleagues </a:t>
            </a:r>
            <a:r>
              <a:rPr lang="en-US" dirty="0" smtClean="0"/>
              <a:t> </a:t>
            </a:r>
            <a:r>
              <a:rPr lang="en-US" dirty="0"/>
              <a:t>organized these changes into three stages:</a:t>
            </a:r>
          </a:p>
          <a:p>
            <a:r>
              <a:rPr lang="en-US" dirty="0"/>
              <a:t>The first period of reactivity (0-30 minutes) characterized by an increase in heart rate, irregular respirations and fine crackles in the chest with grunting and nasal flaring</a:t>
            </a:r>
          </a:p>
          <a:p>
            <a:r>
              <a:rPr lang="en-US" dirty="0"/>
              <a:t>A period of decreased responsiveness (30 minutes to 3 hours) with rapid shallow respirations, lower heart rate, decreased muscle activity interspersed with jerks and twitches and sleep</a:t>
            </a:r>
          </a:p>
          <a:p>
            <a:r>
              <a:rPr lang="en-US" dirty="0"/>
              <a:t>A second period of reactivity (2-8 hours) in which exaggerated responsiveness, tachycardia, labile heart rate, abrupt changes in tone and color, and gagging and vomiting are commonly </a:t>
            </a:r>
            <a:r>
              <a:rPr lang="en-US" dirty="0" smtClean="0"/>
              <a:t>seen.</a:t>
            </a:r>
            <a:endParaRPr lang="en-US" dirty="0"/>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lstStyle/>
          <a:p>
            <a:pPr marL="0" indent="0">
              <a:buNone/>
            </a:pPr>
            <a:r>
              <a:rPr lang="en-US" dirty="0" smtClean="0"/>
              <a:t>                           </a:t>
            </a:r>
          </a:p>
          <a:p>
            <a:pPr marL="0" indent="0">
              <a:buNone/>
            </a:pPr>
            <a:r>
              <a:rPr lang="en-US" dirty="0"/>
              <a:t> </a:t>
            </a:r>
            <a:r>
              <a:rPr lang="en-US" dirty="0" smtClean="0"/>
              <a:t>                              </a:t>
            </a:r>
          </a:p>
          <a:p>
            <a:pPr marL="0" indent="0">
              <a:buNone/>
            </a:pPr>
            <a:endParaRPr lang="en-US" dirty="0"/>
          </a:p>
          <a:p>
            <a:pPr marL="0" indent="0">
              <a:buNone/>
            </a:pPr>
            <a:r>
              <a:rPr lang="en-US" dirty="0" smtClean="0"/>
              <a:t>                                        Thank u</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4" descr="https://api.kramesstaywell.com/Content/ebd5aa86-5c85-4a95-a92a-a524015ce556/ucr-images-v1/Images/illustration-of-fetal-blood-flow-or-circulation-281867"/>
          <p:cNvPicPr>
            <a:picLocks noChangeAspect="1" noChangeArrowheads="1"/>
          </p:cNvPicPr>
          <p:nvPr/>
        </p:nvPicPr>
        <p:blipFill>
          <a:blip r:embed="rId2"/>
          <a:srcRect/>
          <a:stretch>
            <a:fillRect/>
          </a:stretch>
        </p:blipFill>
        <p:spPr bwMode="auto">
          <a:xfrm>
            <a:off x="155575" y="0"/>
            <a:ext cx="8702705" cy="657227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000792"/>
          </a:xfrm>
        </p:spPr>
        <p:txBody>
          <a:bodyPr>
            <a:normAutofit fontScale="92500" lnSpcReduction="10000"/>
          </a:bodyPr>
          <a:lstStyle/>
          <a:p>
            <a:r>
              <a:rPr lang="en-US" dirty="0"/>
              <a:t>While the baby is still in the uterus, his or her lungs are not being used. The baby’s liver is not fully developed. Circulating blood bypasses the lungs and liver by flowing in different pathways and through special openings called shunts.  </a:t>
            </a:r>
          </a:p>
          <a:p>
            <a:r>
              <a:rPr lang="en-US" dirty="0"/>
              <a:t>Blood flow in the unborn baby follows this pathway:</a:t>
            </a:r>
          </a:p>
          <a:p>
            <a:r>
              <a:rPr lang="en-US" dirty="0"/>
              <a:t>Oxygen and nutrients from the mother's blood are transferred across the placenta to the fetus through the umbilical cord.</a:t>
            </a:r>
          </a:p>
          <a:p>
            <a:r>
              <a:rPr lang="en-US" dirty="0"/>
              <a:t>This enriched blood flows through the umbilical vein toward the baby’s liver. There it moves through a shunt called the </a:t>
            </a:r>
            <a:r>
              <a:rPr lang="en-US" dirty="0" err="1"/>
              <a:t>ductus</a:t>
            </a:r>
            <a:r>
              <a:rPr lang="en-US" dirty="0"/>
              <a:t> </a:t>
            </a:r>
            <a:r>
              <a:rPr lang="en-US" dirty="0" err="1"/>
              <a:t>venosus</a:t>
            </a:r>
            <a:r>
              <a:rPr lang="en-US" dirty="0"/>
              <a:t>.</a:t>
            </a:r>
          </a:p>
          <a:p>
            <a:r>
              <a:rPr lang="en-US" dirty="0"/>
              <a:t>This allows some of the blood to go to the liver. But most of this highly oxygenated blood flows to a large vessel called the inferior vena cava and then into the right atrium of the heart.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lnSpcReduction="10000"/>
          </a:bodyPr>
          <a:lstStyle/>
          <a:p>
            <a:pPr>
              <a:buNone/>
            </a:pPr>
            <a:r>
              <a:rPr lang="en-US" dirty="0"/>
              <a:t>Here is what happens inside the fetal heart:</a:t>
            </a:r>
          </a:p>
          <a:p>
            <a:r>
              <a:rPr lang="en-US" dirty="0"/>
              <a:t>When oxygenated blood from the mother enters the right side of the heart it flows into the upper chamber (the right atrium). Most of the blood flows across to the left atrium through a shunt called the foramen </a:t>
            </a:r>
            <a:r>
              <a:rPr lang="en-US" dirty="0" err="1"/>
              <a:t>ovale</a:t>
            </a:r>
            <a:r>
              <a:rPr lang="en-US" dirty="0"/>
              <a:t>.</a:t>
            </a:r>
          </a:p>
          <a:p>
            <a:r>
              <a:rPr lang="en-US" dirty="0"/>
              <a:t>From the left atrium, blood moves down into the lower chamber of the heart (the left ventricle). It's then pumped into the first part of the large artery coming from the heart (the ascending aorta).</a:t>
            </a:r>
          </a:p>
          <a:p>
            <a:r>
              <a:rPr lang="en-US" dirty="0"/>
              <a:t>From the aorta, the oxygen-rich blood is sent to the brain and to the heart muscle itself. Blood is also sent to the lower body.</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572272"/>
          </a:xfrm>
        </p:spPr>
        <p:txBody>
          <a:bodyPr>
            <a:normAutofit/>
          </a:bodyPr>
          <a:lstStyle/>
          <a:p>
            <a:r>
              <a:rPr lang="en-US" dirty="0"/>
              <a:t>Blood returning to the heart from the fetal body contains carbon dioxide and waste products as it enters the right atrium. It flows down into the right ventricle, where it normally would be sent to the lungs to be oxygenated. Instead, it bypasses the lungs and flows through the </a:t>
            </a:r>
            <a:r>
              <a:rPr lang="en-US" dirty="0" err="1"/>
              <a:t>ductus</a:t>
            </a:r>
            <a:r>
              <a:rPr lang="en-US" dirty="0"/>
              <a:t> </a:t>
            </a:r>
            <a:r>
              <a:rPr lang="en-US" dirty="0" err="1"/>
              <a:t>arteriosus</a:t>
            </a:r>
            <a:r>
              <a:rPr lang="en-US" dirty="0"/>
              <a:t> into the descending aorta, which connects to the umbilical arteries. From there, blood flows back into the placenta. There the carbon dioxide and waste products are released into the mother's circulatory system. Oxygen and nutrients from the mother's blood are transferred across the placenta. Then the cycle starts again.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lstStyle/>
          <a:p>
            <a:r>
              <a:rPr lang="en-US" dirty="0"/>
              <a:t>At birth, major changes take place. The umbilical cord is clamped and the baby no longer receives oxygen and nutrients from the mother. With the first breaths of air, the lungs start to expand, and the </a:t>
            </a:r>
            <a:r>
              <a:rPr lang="en-US" dirty="0" err="1"/>
              <a:t>ductus</a:t>
            </a:r>
            <a:r>
              <a:rPr lang="en-US" dirty="0"/>
              <a:t> </a:t>
            </a:r>
            <a:r>
              <a:rPr lang="en-US" dirty="0" err="1"/>
              <a:t>arteriosus</a:t>
            </a:r>
            <a:r>
              <a:rPr lang="en-US" dirty="0"/>
              <a:t> and the foramen </a:t>
            </a:r>
            <a:r>
              <a:rPr lang="en-US" dirty="0" err="1"/>
              <a:t>ovale</a:t>
            </a:r>
            <a:r>
              <a:rPr lang="en-US" dirty="0"/>
              <a:t> both close. The baby's circulation and blood flow through the heart now function like an adult's.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s://api.kramesstaywell.com/Content/ebd5aa86-5c85-4a95-a92a-a524015ce556/ucr-images-v1/Images/illustration-of-the-anatomy-of-the-heart-normal-125864"/>
          <p:cNvPicPr>
            <a:picLocks noChangeAspect="1" noChangeArrowheads="1"/>
          </p:cNvPicPr>
          <p:nvPr/>
        </p:nvPicPr>
        <p:blipFill>
          <a:blip r:embed="rId2"/>
          <a:srcRect/>
          <a:stretch>
            <a:fillRect/>
          </a:stretch>
        </p:blipFill>
        <p:spPr bwMode="auto">
          <a:xfrm>
            <a:off x="155574" y="142852"/>
            <a:ext cx="8416953" cy="621510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92500" lnSpcReduction="10000"/>
          </a:bodyPr>
          <a:lstStyle/>
          <a:p>
            <a:r>
              <a:rPr lang="en-US" dirty="0"/>
              <a:t>The transition from fetal to neonatal life requires complex physiological changes that must occur in a relatively short period of time. </a:t>
            </a:r>
          </a:p>
          <a:p>
            <a:r>
              <a:rPr lang="en-US" dirty="0"/>
              <a:t>The fetus must move from reliance on the maternal heart, lungs, metabolic and thermal systems to being able to self-sufficiently deliver oxygenated blood to the tissues and regulate various body processes. </a:t>
            </a:r>
          </a:p>
          <a:p>
            <a:r>
              <a:rPr lang="en-US" dirty="0"/>
              <a:t>While the majority of critical transitions occur in the first few moments after birth, circulatory and pulmonary changes continue for up to 6 weeks after birth. Transition is a time of significant risk to the newborn and necessitates astute observations on the part of the healthcare team.</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79</TotalTime>
  <Words>1250</Words>
  <Application>Microsoft Office PowerPoint</Application>
  <PresentationFormat>On-screen Show (4:3)</PresentationFormat>
  <Paragraphs>71</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Urban</vt:lpstr>
      <vt:lpstr>FOETAL TO NEONATAL CIRCULATORY TRANSITION</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ELCOT</dc:creator>
  <cp:lastModifiedBy>New</cp:lastModifiedBy>
  <cp:revision>14</cp:revision>
  <dcterms:created xsi:type="dcterms:W3CDTF">2021-04-11T14:20:57Z</dcterms:created>
  <dcterms:modified xsi:type="dcterms:W3CDTF">2021-11-24T05:01:25Z</dcterms:modified>
</cp:coreProperties>
</file>